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71" r:id="rId4"/>
    <p:sldId id="272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7" r:id="rId13"/>
    <p:sldId id="265" r:id="rId14"/>
    <p:sldId id="270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Which do you like, taco or Burrito?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Peng He (</a:t>
            </a:r>
            <a:r>
              <a:rPr lang="en-US" dirty="0" err="1">
                <a:solidFill>
                  <a:schemeClr val="tx1"/>
                </a:solidFill>
              </a:rPr>
              <a:t>birdy.hp@gmail.com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Pei-Chun Lai (</a:t>
            </a:r>
            <a:r>
              <a:rPr lang="en-US" dirty="0" err="1">
                <a:solidFill>
                  <a:schemeClr val="tx1"/>
                </a:solidFill>
              </a:rPr>
              <a:t>pclaitamu@gmail.com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2019 TAMU-</a:t>
            </a:r>
            <a:r>
              <a:rPr lang="en-US" dirty="0" err="1">
                <a:solidFill>
                  <a:schemeClr val="tx1"/>
                </a:solidFill>
              </a:rPr>
              <a:t>Datathon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E0679-B431-C24A-89EC-A1C47826F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875" y="685800"/>
            <a:ext cx="3332283" cy="26354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A4353E-3A92-C441-961C-A2D039B47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875" y="3843867"/>
            <a:ext cx="3590016" cy="23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99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9331" y="-9939"/>
            <a:ext cx="10241280" cy="1162050"/>
          </a:xfrm>
        </p:spPr>
        <p:txBody>
          <a:bodyPr>
            <a:normAutofit/>
          </a:bodyPr>
          <a:lstStyle/>
          <a:p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Tacos/Burritos, Everywhere in Florida!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39372-4E29-B14C-95AA-B0E20BBF46E8}"/>
              </a:ext>
            </a:extLst>
          </p:cNvPr>
          <p:cNvSpPr txBox="1"/>
          <p:nvPr/>
        </p:nvSpPr>
        <p:spPr>
          <a:xfrm>
            <a:off x="8829923" y="1566453"/>
            <a:ext cx="28227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Anywhere,</a:t>
            </a:r>
          </a:p>
          <a:p>
            <a:endParaRPr lang="en-US" dirty="0"/>
          </a:p>
          <a:p>
            <a:r>
              <a:rPr lang="en-US" dirty="0"/>
              <a:t>Everywhere !!!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85282-E370-DD45-97AA-64FC0FAE0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4" y="1125024"/>
            <a:ext cx="81153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98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8062" y="-49696"/>
            <a:ext cx="10241280" cy="1162050"/>
          </a:xfrm>
        </p:spPr>
        <p:txBody>
          <a:bodyPr>
            <a:normAutofit/>
          </a:bodyPr>
          <a:lstStyle/>
          <a:p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Top City in NY &amp; IL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64DD3-47F9-344F-B8AA-3BFE97485C01}"/>
              </a:ext>
            </a:extLst>
          </p:cNvPr>
          <p:cNvSpPr txBox="1"/>
          <p:nvPr/>
        </p:nvSpPr>
        <p:spPr>
          <a:xfrm>
            <a:off x="8829923" y="1993608"/>
            <a:ext cx="28227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All in one, bro,</a:t>
            </a:r>
          </a:p>
          <a:p>
            <a:endParaRPr lang="en-US" dirty="0"/>
          </a:p>
          <a:p>
            <a:r>
              <a:rPr lang="en-US" dirty="0"/>
              <a:t>all in one !!!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79B5CB-A18E-E343-BA63-414608197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62" y="1103239"/>
            <a:ext cx="8115300" cy="307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BAFDB7-B416-E241-9212-4D440EE15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62" y="3716802"/>
            <a:ext cx="81153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56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9270" y="117494"/>
            <a:ext cx="11506200" cy="116205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Thousands of chain restaurants contribute to the prevalence and popularity of Tacos/Burritos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3E2B5-879B-2645-BD11-1B12D0B25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72" y="1508893"/>
            <a:ext cx="76073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33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19270" y="127433"/>
            <a:ext cx="11506200" cy="116205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Hundreds of authentic Mexican restaurants has no website,</a:t>
            </a:r>
            <a:b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adding one might significantly boost their business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2BEC6-8F8D-E548-A038-D7A803A3C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54857"/>
            <a:ext cx="115062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8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9025" y="0"/>
            <a:ext cx="11506200" cy="1162050"/>
          </a:xfrm>
        </p:spPr>
        <p:txBody>
          <a:bodyPr>
            <a:normAutofit/>
          </a:bodyPr>
          <a:lstStyle/>
          <a:p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What goes with Taco/Burrito on the menu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42BAA-0094-5846-8268-F074A0406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0" b="9119"/>
          <a:stretch/>
        </p:blipFill>
        <p:spPr>
          <a:xfrm>
            <a:off x="83576" y="1870842"/>
            <a:ext cx="4920423" cy="4056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2040A-8563-E545-8E43-2F837711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641" y="1883980"/>
            <a:ext cx="6739758" cy="404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40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4706" y="127433"/>
            <a:ext cx="11506200" cy="825581"/>
          </a:xfrm>
        </p:spPr>
        <p:txBody>
          <a:bodyPr>
            <a:normAutofit/>
          </a:bodyPr>
          <a:lstStyle/>
          <a:p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Challenges on the quality of data</a:t>
            </a: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94B55-3747-D241-8FDA-3FE4FCC37D9B}"/>
              </a:ext>
            </a:extLst>
          </p:cNvPr>
          <p:cNvSpPr txBox="1"/>
          <p:nvPr/>
        </p:nvSpPr>
        <p:spPr>
          <a:xfrm>
            <a:off x="323421" y="1215544"/>
            <a:ext cx="1104877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11% of the data (8,499 records) has city/town name in the “province” column</a:t>
            </a:r>
            <a:b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</a:br>
            <a:r>
              <a:rPr lang="en-US" sz="2000" i="1" u="sng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fix</a:t>
            </a:r>
            <a: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: look up the state name using zip code in US gov census public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Ayuthaya" pitchFamily="2" charset="-34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Unrealistic price on the menu. Can you believe a taco will cost $1,990?</a:t>
            </a:r>
            <a:b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</a:br>
            <a:r>
              <a:rPr lang="en-US" sz="2000" i="1" u="sng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suggestion</a:t>
            </a:r>
            <a: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: check for misplaced decimals and other ETL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Ayuthaya" pitchFamily="2" charset="-34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Significant ratio of missing data in most of the columns</a:t>
            </a:r>
            <a:b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</a:br>
            <a:r>
              <a:rPr lang="en-US" sz="2000" i="1" u="sng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suggestion</a:t>
            </a:r>
            <a: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: use third-party data sources (Yelp, Google, …) or reasonable guess to fill missing spots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Ayuthaya" pitchFamily="2" charset="-34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Several columns, e.g. “categories”, have multiple entries inserted in one cell.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Ayuthaya" pitchFamily="2" charset="-34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Most of data last updated in 2016 and 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Ayuthaya" pitchFamily="2" charset="-34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Ayuthaya" pitchFamily="2" charset="-34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Ayuthaya" pitchFamily="2" charset="-34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563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445876" y="1625805"/>
            <a:ext cx="3300247" cy="825581"/>
          </a:xfrm>
        </p:spPr>
        <p:txBody>
          <a:bodyPr>
            <a:noAutofit/>
          </a:bodyPr>
          <a:lstStyle/>
          <a:p>
            <a:r>
              <a:rPr lang="en-US" sz="4800" cap="none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6EBF1-0FEA-9B47-9305-6E0687E28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9049">
            <a:off x="6221250" y="2480967"/>
            <a:ext cx="59182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760AAC-917E-DF46-9F15-6E32F8731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69" y="2330821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24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2C681E-4AAD-7448-8026-CFE6C2979B1D}"/>
              </a:ext>
            </a:extLst>
          </p:cNvPr>
          <p:cNvSpPr txBox="1"/>
          <p:nvPr/>
        </p:nvSpPr>
        <p:spPr>
          <a:xfrm>
            <a:off x="323421" y="1215544"/>
            <a:ext cx="1104877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Trivia</a:t>
            </a:r>
            <a:endParaRPr lang="en-US" sz="2000" dirty="0">
              <a:latin typeface="Calibri" panose="020F0502020204030204" pitchFamily="34" charset="0"/>
              <a:ea typeface="Ayuthaya" pitchFamily="2" charset="-34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Taco/Burrito restaurants found in all U.S. states and DC, PR, VI.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Ayuthaya" pitchFamily="2" charset="-34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In Japanese, the word for octopus is "</a:t>
            </a:r>
            <a:r>
              <a:rPr lang="en-US" sz="2000" dirty="0" err="1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tako</a:t>
            </a:r>
            <a: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".</a:t>
            </a:r>
            <a:b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The word for taco is "</a:t>
            </a:r>
            <a:r>
              <a:rPr lang="en-US" sz="2000" dirty="0" err="1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takosu</a:t>
            </a:r>
            <a: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" (literally tacos) to avoid confusion.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Ayuthaya" pitchFamily="2" charset="-34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ea typeface="Ayuthaya" pitchFamily="2" charset="-34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There are 20 Taco/Burrito restaurants </a:t>
            </a:r>
            <a:b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in Bryan-</a:t>
            </a:r>
            <a:r>
              <a:rPr lang="en-US" sz="2000" dirty="0" err="1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CollegeStation</a:t>
            </a:r>
            <a: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. (</a:t>
            </a:r>
            <a:r>
              <a:rPr lang="en-US" sz="2000" dirty="0" err="1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Try’em</a:t>
            </a:r>
            <a: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 all !)</a:t>
            </a:r>
          </a:p>
          <a:p>
            <a:endParaRPr lang="en-US" sz="2000" dirty="0">
              <a:latin typeface="Calibri" panose="020F0502020204030204" pitchFamily="34" charset="0"/>
              <a:ea typeface="Ayuthaya" pitchFamily="2" charset="-34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Ayuthaya" pitchFamily="2" charset="-34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Ayuthaya" pitchFamily="2" charset="-34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Ayuthaya" pitchFamily="2" charset="-34"/>
              <a:cs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B622F5-C40F-1145-9473-EF386520C866}"/>
              </a:ext>
            </a:extLst>
          </p:cNvPr>
          <p:cNvSpPr txBox="1">
            <a:spLocks/>
          </p:cNvSpPr>
          <p:nvPr/>
        </p:nvSpPr>
        <p:spPr>
          <a:xfrm>
            <a:off x="102704" y="98768"/>
            <a:ext cx="8534400" cy="8604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Warm up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4316F-4EB8-FB4C-8B8A-C698D8DA5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76" y="1762144"/>
            <a:ext cx="1353426" cy="1316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154457-CB67-BB4C-8126-2E905ABBB13F}"/>
              </a:ext>
            </a:extLst>
          </p:cNvPr>
          <p:cNvSpPr txBox="1"/>
          <p:nvPr/>
        </p:nvSpPr>
        <p:spPr>
          <a:xfrm rot="19597171">
            <a:off x="9397349" y="2088735"/>
            <a:ext cx="129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Taco?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Tako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DFFE91-2DAD-C443-B410-B65EDFC84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223" y="3625146"/>
            <a:ext cx="3839693" cy="311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2C681E-4AAD-7448-8026-CFE6C2979B1D}"/>
              </a:ext>
            </a:extLst>
          </p:cNvPr>
          <p:cNvSpPr txBox="1"/>
          <p:nvPr/>
        </p:nvSpPr>
        <p:spPr>
          <a:xfrm>
            <a:off x="323421" y="1244372"/>
            <a:ext cx="1104877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This dataset contains a list of 19,439 restaurants and similar business with menu items containing "burrito" or "taco" in their names provided by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Datafiniti’s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Business Database.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ea typeface="Ayuthaya" pitchFamily="2" charset="-34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Each row corresponds to a single menu item from the restaurant. </a:t>
            </a:r>
            <a:r>
              <a:rPr lang="en-US" sz="24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Each restaurant may have one or more menu entries. This dataset includes restaurant and menu information.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Only burrito or taco items on the menu are listed.</a:t>
            </a:r>
            <a:endParaRPr lang="en-US" sz="2400" dirty="0">
              <a:latin typeface="Calibri" panose="020F0502020204030204" pitchFamily="34" charset="0"/>
              <a:ea typeface="Ayuthaya" pitchFamily="2" charset="-34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ea typeface="Ayuthaya" pitchFamily="2" charset="-34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The significant variables of restaurant are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city: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city of the restaurant (business) location.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name: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restaurant (business) location's name.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state: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state of the restaurant (business) location from US government census data.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postalCode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The postal or zip code of the restaurant (business) location.</a:t>
            </a:r>
            <a:endParaRPr lang="en-US" sz="2000" dirty="0">
              <a:latin typeface="Calibri" panose="020F0502020204030204" pitchFamily="34" charset="0"/>
              <a:ea typeface="Ayuthaya" pitchFamily="2" charset="-34"/>
              <a:cs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B622F5-C40F-1145-9473-EF386520C866}"/>
              </a:ext>
            </a:extLst>
          </p:cNvPr>
          <p:cNvSpPr txBox="1">
            <a:spLocks/>
          </p:cNvSpPr>
          <p:nvPr/>
        </p:nvSpPr>
        <p:spPr>
          <a:xfrm>
            <a:off x="102704" y="98768"/>
            <a:ext cx="8534400" cy="8604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Data Introduction</a:t>
            </a:r>
          </a:p>
        </p:txBody>
      </p:sp>
    </p:spTree>
    <p:extLst>
      <p:ext uri="{BB962C8B-B14F-4D97-AF65-F5344CB8AC3E}">
        <p14:creationId xmlns:p14="http://schemas.microsoft.com/office/powerpoint/2010/main" val="317403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2C681E-4AAD-7448-8026-CFE6C2979B1D}"/>
              </a:ext>
            </a:extLst>
          </p:cNvPr>
          <p:cNvSpPr txBox="1"/>
          <p:nvPr/>
        </p:nvSpPr>
        <p:spPr>
          <a:xfrm>
            <a:off x="323421" y="1244372"/>
            <a:ext cx="110487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The significant variable of menu is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menus.name: </a:t>
            </a:r>
            <a:r>
              <a:rPr lang="en-US" sz="2000" dirty="0"/>
              <a:t>The item's name on the menu.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endParaRPr lang="en-US" sz="2000" dirty="0">
              <a:latin typeface="Calibri" panose="020F0502020204030204" pitchFamily="34" charset="0"/>
              <a:ea typeface="Ayuthaya" pitchFamily="2" charset="-34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Missing data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400" dirty="0">
              <a:latin typeface="Calibri" panose="020F0502020204030204" pitchFamily="34" charset="0"/>
              <a:ea typeface="Ayuthaya" pitchFamily="2" charset="-34"/>
              <a:cs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B622F5-C40F-1145-9473-EF386520C866}"/>
              </a:ext>
            </a:extLst>
          </p:cNvPr>
          <p:cNvSpPr txBox="1">
            <a:spLocks/>
          </p:cNvSpPr>
          <p:nvPr/>
        </p:nvSpPr>
        <p:spPr>
          <a:xfrm>
            <a:off x="102704" y="98768"/>
            <a:ext cx="8534400" cy="8604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Data Introduction,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con’t</a:t>
            </a: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547" y="2371587"/>
            <a:ext cx="2407617" cy="4241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02626" y="2371587"/>
            <a:ext cx="487017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Most missing data is menu related information, such as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menus.category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The menu section this item belongs to.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menuPageURL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A list of URLs where this item was seen.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menus.description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A description for the item. 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most important menu item, </a:t>
            </a:r>
            <a:r>
              <a:rPr lang="en-US" sz="2400" i="1" u="sng" dirty="0">
                <a:latin typeface="Calibri" panose="020F0502020204030204" pitchFamily="34" charset="0"/>
                <a:cs typeface="Calibri" panose="020F0502020204030204" pitchFamily="34" charset="0"/>
              </a:rPr>
              <a:t>menus.name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the item's name on the menu, is complete provided.  </a:t>
            </a:r>
          </a:p>
        </p:txBody>
      </p:sp>
    </p:spTree>
    <p:extLst>
      <p:ext uri="{BB962C8B-B14F-4D97-AF65-F5344CB8AC3E}">
        <p14:creationId xmlns:p14="http://schemas.microsoft.com/office/powerpoint/2010/main" val="100766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2704" y="327368"/>
            <a:ext cx="8534400" cy="860425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Distribution of the Taco/Burrito Restaurant across the US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12" y="1709530"/>
            <a:ext cx="6767513" cy="4511675"/>
          </a:xfrm>
        </p:spPr>
      </p:pic>
      <p:sp>
        <p:nvSpPr>
          <p:cNvPr id="7" name="TextBox 6"/>
          <p:cNvSpPr txBox="1"/>
          <p:nvPr/>
        </p:nvSpPr>
        <p:spPr>
          <a:xfrm>
            <a:off x="8637104" y="1709530"/>
            <a:ext cx="30513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percentage of taco/burrito </a:t>
            </a:r>
            <a:r>
              <a:rPr lang="en-US" sz="2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restaurants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located in AK is 0.03%. The percentage of taco/burrito restaurants located in HI is 0.4%. We do not show these result in the map. </a:t>
            </a:r>
          </a:p>
        </p:txBody>
      </p:sp>
    </p:spTree>
    <p:extLst>
      <p:ext uri="{BB962C8B-B14F-4D97-AF65-F5344CB8AC3E}">
        <p14:creationId xmlns:p14="http://schemas.microsoft.com/office/powerpoint/2010/main" val="2867065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9452" y="228600"/>
            <a:ext cx="8736013" cy="116205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Distribution of the Restaurant Selling Tacos across the US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1706733"/>
            <a:ext cx="6757988" cy="4506913"/>
          </a:xfrm>
        </p:spPr>
      </p:pic>
      <p:sp>
        <p:nvSpPr>
          <p:cNvPr id="5" name="TextBox 4"/>
          <p:cNvSpPr txBox="1"/>
          <p:nvPr/>
        </p:nvSpPr>
        <p:spPr>
          <a:xfrm>
            <a:off x="8686800" y="1819672"/>
            <a:ext cx="28227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The percentage of the restaurants selling tacos in AK is 0.05%. The percentage of restaurant selling tacos in HI is 0.39%. We do not show these results in the map.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521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9453" y="206946"/>
            <a:ext cx="8736013" cy="1162050"/>
          </a:xfrm>
        </p:spPr>
        <p:txBody>
          <a:bodyPr>
            <a:normAutofit fontScale="90000"/>
          </a:bodyPr>
          <a:lstStyle/>
          <a:p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Distribution of the Restaurant Selling Burritos across the 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37" y="1606233"/>
            <a:ext cx="6738938" cy="4522787"/>
          </a:xfrm>
        </p:spPr>
      </p:pic>
      <p:sp>
        <p:nvSpPr>
          <p:cNvPr id="5" name="TextBox 4"/>
          <p:cNvSpPr txBox="1"/>
          <p:nvPr/>
        </p:nvSpPr>
        <p:spPr>
          <a:xfrm>
            <a:off x="8686800" y="1819672"/>
            <a:ext cx="28227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The percentage of the restaurants selling burritos in AK is almost 0. The percentage of restaurant selling burritos in HI is 0.4%. We do not show these results in the map.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67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0126" y="-58811"/>
            <a:ext cx="10241280" cy="1162050"/>
          </a:xfrm>
        </p:spPr>
        <p:txBody>
          <a:bodyPr>
            <a:normAutofit/>
          </a:bodyPr>
          <a:lstStyle/>
          <a:p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California, for Taco go south, for Burrito go north!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39372-4E29-B14C-95AA-B0E20BBF46E8}"/>
              </a:ext>
            </a:extLst>
          </p:cNvPr>
          <p:cNvSpPr txBox="1"/>
          <p:nvPr/>
        </p:nvSpPr>
        <p:spPr>
          <a:xfrm>
            <a:off x="8623699" y="1608656"/>
            <a:ext cx="33439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Drive along the coast line, San Francisco, </a:t>
            </a:r>
            <a:r>
              <a:rPr lang="en-US" dirty="0">
                <a:sym typeface="Wingdings" pitchFamily="2" charset="2"/>
              </a:rPr>
              <a:t>Los Angeles, and don’t forget San Diego !!!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8B4B9B-F85A-7E41-8E55-BD03448E0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02" y="1103239"/>
            <a:ext cx="81153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43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9574" y="-39757"/>
            <a:ext cx="10241280" cy="1162050"/>
          </a:xfrm>
        </p:spPr>
        <p:txBody>
          <a:bodyPr>
            <a:normAutofit/>
          </a:bodyPr>
          <a:lstStyle/>
          <a:p>
            <a:r>
              <a:rPr lang="en-US" sz="3200" cap="none" dirty="0">
                <a:latin typeface="Arial" panose="020B0604020202020204" pitchFamily="34" charset="0"/>
                <a:cs typeface="Arial" panose="020B0604020202020204" pitchFamily="34" charset="0"/>
              </a:rPr>
              <a:t>Texas Favors Tacos over Burritos! 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39372-4E29-B14C-95AA-B0E20BBF46E8}"/>
              </a:ext>
            </a:extLst>
          </p:cNvPr>
          <p:cNvSpPr txBox="1"/>
          <p:nvPr/>
        </p:nvSpPr>
        <p:spPr>
          <a:xfrm>
            <a:off x="8552376" y="1411709"/>
            <a:ext cx="37440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Houston </a:t>
            </a:r>
          </a:p>
          <a:p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San Antonio</a:t>
            </a:r>
          </a:p>
          <a:p>
            <a:r>
              <a:rPr lang="en-US" dirty="0">
                <a:sym typeface="Wingdings" pitchFamily="2" charset="2"/>
              </a:rPr>
              <a:t> Austin</a:t>
            </a:r>
          </a:p>
          <a:p>
            <a:r>
              <a:rPr lang="en-US" dirty="0">
                <a:sym typeface="Wingdings" pitchFamily="2" charset="2"/>
              </a:rPr>
              <a:t> Dallas-Fort Worth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Enjoy the tour in Texas !!!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7CB17-B1A9-0F45-9EA2-64DA84921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92" y="1229848"/>
            <a:ext cx="81153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4129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370</TotalTime>
  <Words>704</Words>
  <Application>Microsoft Macintosh PowerPoint</Application>
  <PresentationFormat>Widescreen</PresentationFormat>
  <Paragraphs>75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Gothic</vt:lpstr>
      <vt:lpstr>Wingdings</vt:lpstr>
      <vt:lpstr>Wingdings 3</vt:lpstr>
      <vt:lpstr>Slice</vt:lpstr>
      <vt:lpstr>Which do you like, taco or Burrito?</vt:lpstr>
      <vt:lpstr>PowerPoint Presentation</vt:lpstr>
      <vt:lpstr>PowerPoint Presentation</vt:lpstr>
      <vt:lpstr>PowerPoint Presentation</vt:lpstr>
      <vt:lpstr>Distribution of the Taco/Burrito Restaurant across the US</vt:lpstr>
      <vt:lpstr>Distribution of the Restaurant Selling Tacos across the US</vt:lpstr>
      <vt:lpstr>Distribution of the Restaurant Selling Burritos across the US</vt:lpstr>
      <vt:lpstr>California, for Taco go south, for Burrito go north!</vt:lpstr>
      <vt:lpstr>Texas Favors Tacos over Burritos! </vt:lpstr>
      <vt:lpstr>Tacos/Burritos, Everywhere in Florida!</vt:lpstr>
      <vt:lpstr>Top City in NY &amp; IL</vt:lpstr>
      <vt:lpstr>Thousands of chain restaurants contribute to the prevalence and popularity of Tacos/Burritos</vt:lpstr>
      <vt:lpstr>Hundreds of authentic Mexican restaurants has no website, adding one might significantly boost their business</vt:lpstr>
      <vt:lpstr>What goes with Taco/Burrito on the menu</vt:lpstr>
      <vt:lpstr>Challenges on the quality of data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Jemmy Lai</dc:creator>
  <cp:lastModifiedBy>Richard Trotter</cp:lastModifiedBy>
  <cp:revision>51</cp:revision>
  <dcterms:created xsi:type="dcterms:W3CDTF">2019-10-20T00:49:40Z</dcterms:created>
  <dcterms:modified xsi:type="dcterms:W3CDTF">2019-10-20T16:11:39Z</dcterms:modified>
</cp:coreProperties>
</file>